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55"/>
  </p:notesMasterIdLst>
  <p:sldIdLst>
    <p:sldId id="257" r:id="rId2"/>
    <p:sldId id="349" r:id="rId3"/>
    <p:sldId id="259" r:id="rId4"/>
    <p:sldId id="313" r:id="rId5"/>
    <p:sldId id="357" r:id="rId6"/>
    <p:sldId id="358" r:id="rId7"/>
    <p:sldId id="359" r:id="rId8"/>
    <p:sldId id="360" r:id="rId9"/>
    <p:sldId id="361" r:id="rId10"/>
    <p:sldId id="362" r:id="rId11"/>
    <p:sldId id="363" r:id="rId12"/>
    <p:sldId id="364" r:id="rId13"/>
    <p:sldId id="365" r:id="rId14"/>
    <p:sldId id="366" r:id="rId15"/>
    <p:sldId id="314" r:id="rId16"/>
    <p:sldId id="311" r:id="rId17"/>
    <p:sldId id="315" r:id="rId18"/>
    <p:sldId id="316" r:id="rId19"/>
    <p:sldId id="312" r:id="rId20"/>
    <p:sldId id="319" r:id="rId21"/>
    <p:sldId id="320" r:id="rId22"/>
    <p:sldId id="321" r:id="rId23"/>
    <p:sldId id="350" r:id="rId24"/>
    <p:sldId id="351" r:id="rId25"/>
    <p:sldId id="317" r:id="rId26"/>
    <p:sldId id="318" r:id="rId27"/>
    <p:sldId id="322" r:id="rId28"/>
    <p:sldId id="323" r:id="rId29"/>
    <p:sldId id="324" r:id="rId30"/>
    <p:sldId id="325" r:id="rId31"/>
    <p:sldId id="326" r:id="rId32"/>
    <p:sldId id="327" r:id="rId33"/>
    <p:sldId id="328" r:id="rId34"/>
    <p:sldId id="329" r:id="rId35"/>
    <p:sldId id="330" r:id="rId36"/>
    <p:sldId id="331" r:id="rId37"/>
    <p:sldId id="367" r:id="rId38"/>
    <p:sldId id="332" r:id="rId39"/>
    <p:sldId id="333" r:id="rId40"/>
    <p:sldId id="334" r:id="rId41"/>
    <p:sldId id="335" r:id="rId42"/>
    <p:sldId id="336" r:id="rId43"/>
    <p:sldId id="352" r:id="rId44"/>
    <p:sldId id="353" r:id="rId45"/>
    <p:sldId id="354" r:id="rId46"/>
    <p:sldId id="355" r:id="rId47"/>
    <p:sldId id="368" r:id="rId48"/>
    <p:sldId id="356" r:id="rId49"/>
    <p:sldId id="369" r:id="rId50"/>
    <p:sldId id="337" r:id="rId51"/>
    <p:sldId id="370" r:id="rId52"/>
    <p:sldId id="371"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3"/>
    <p:restoredTop sz="94836"/>
  </p:normalViewPr>
  <p:slideViewPr>
    <p:cSldViewPr snapToGrid="0" snapToObjects="1">
      <p:cViewPr>
        <p:scale>
          <a:sx n="98" d="100"/>
          <a:sy n="98"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EX1 +</a:t>
            </a:r>
            <a:r>
              <a:rPr lang="en-US" baseline="0" dirty="0" smtClean="0"/>
              <a:t> 2 + programmatic </a:t>
            </a:r>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20</a:t>
            </a:fld>
            <a:endParaRPr lang="en-US"/>
          </a:p>
        </p:txBody>
      </p:sp>
    </p:spTree>
    <p:extLst>
      <p:ext uri="{BB962C8B-B14F-4D97-AF65-F5344CB8AC3E}">
        <p14:creationId xmlns:p14="http://schemas.microsoft.com/office/powerpoint/2010/main" val="60753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 3 </a:t>
            </a:r>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37</a:t>
            </a:fld>
            <a:endParaRPr lang="en-US"/>
          </a:p>
        </p:txBody>
      </p:sp>
    </p:spTree>
    <p:extLst>
      <p:ext uri="{BB962C8B-B14F-4D97-AF65-F5344CB8AC3E}">
        <p14:creationId xmlns:p14="http://schemas.microsoft.com/office/powerpoint/2010/main" val="68467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 4 </a:t>
            </a:r>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44</a:t>
            </a:fld>
            <a:endParaRPr lang="en-US"/>
          </a:p>
        </p:txBody>
      </p:sp>
    </p:spTree>
    <p:extLst>
      <p:ext uri="{BB962C8B-B14F-4D97-AF65-F5344CB8AC3E}">
        <p14:creationId xmlns:p14="http://schemas.microsoft.com/office/powerpoint/2010/main" val="801541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45CB2-BF6F-6E49-AC61-7BDDE2E02F5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04105199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8.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5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a:t>
            </a:r>
            <a:r>
              <a:rPr lang="en-US" dirty="0" smtClean="0"/>
              <a:t>3a: </a:t>
            </a:r>
            <a:r>
              <a:rPr lang="en-US" dirty="0" smtClean="0"/>
              <a:t>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1200" dirty="0"/>
              <a:t>However, if the number of trees is too large, then the trees in the ensemble </a:t>
            </a:r>
            <a:r>
              <a:rPr lang="en-US" sz="1200" dirty="0" smtClean="0"/>
              <a:t>may </a:t>
            </a:r>
            <a:r>
              <a:rPr lang="en-US" sz="1200" dirty="0"/>
              <a:t>become more correlated, increase the variance. </a:t>
            </a:r>
          </a:p>
          <a:p>
            <a:pPr>
              <a:spcAft>
                <a:spcPts val="1800"/>
              </a:spcAft>
            </a:pPr>
            <a:endParaRPr lang="en-US" sz="1200" dirty="0"/>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dirty="0"/>
          </a:p>
        </p:txBody>
      </p:sp>
      <p:sp>
        <p:nvSpPr>
          <p:cNvPr id="5" name="TextBox 4"/>
          <p:cNvSpPr txBox="1"/>
          <p:nvPr/>
        </p:nvSpPr>
        <p:spPr>
          <a:xfrm>
            <a:off x="4202900" y="3879668"/>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a:t>
            </a:r>
            <a:r>
              <a:rPr lang="en-US" dirty="0" smtClean="0"/>
              <a:t>Methods</a:t>
            </a:r>
            <a:endParaRPr lang="en-US" dirty="0" smtClean="0"/>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t>
            </a:r>
            <a:r>
              <a:rPr lang="en-US" sz="22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a:extLst>
              <a:ext uri="{FF2B5EF4-FFF2-40B4-BE49-F238E27FC236}">
                <a16:creationId xmlns=""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endParaRPr lang="en-US" sz="2400" dirty="0" smtClean="0"/>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smtClean="0"/>
                  <a:t>That </a:t>
                </a:r>
                <a:r>
                  <a:rPr lang="en-US" sz="2400" dirty="0"/>
                  <a:t>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start with lending data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simple decision tree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errors are weighted higher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2nd  tree with weighted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combine the trees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re-weight points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err="1" smtClean="0"/>
              <a:t>AdaBoost</a:t>
            </a:r>
            <a:r>
              <a:rPr lang="en-US" dirty="0" smtClean="0"/>
              <a:t>: illustration, </a:t>
            </a:r>
            <a:r>
              <a:rPr lang="en-US" dirty="0" err="1" smtClean="0"/>
              <a:t>etc</a:t>
            </a:r>
            <a:r>
              <a:rPr lang="en-US" dirty="0" smtClean="0"/>
              <a:t>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9036D19A-FFE0-4F40-828C-EBAE14D41A24}"/>
              </a:ext>
            </a:extLst>
          </p:cNvPr>
          <p:cNvPicPr>
            <a:picLocks noChangeAspect="1"/>
          </p:cNvPicPr>
          <p:nvPr/>
        </p:nvPicPr>
        <p:blipFill>
          <a:blip r:embed="rId3"/>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dirty="0" smtClean="0"/>
              <a:t>There are few implementations on boosting: </a:t>
            </a:r>
          </a:p>
          <a:p>
            <a:pPr marL="457200" indent="-457200">
              <a:spcAft>
                <a:spcPts val="1200"/>
              </a:spcAft>
              <a:buFont typeface="Arial" charset="0"/>
              <a:buChar char="•"/>
            </a:pPr>
            <a:r>
              <a:rPr lang="en-US" sz="2400" dirty="0" err="1" smtClean="0"/>
              <a:t>XGBoost</a:t>
            </a:r>
            <a:r>
              <a:rPr lang="en-US" sz="2400" dirty="0" smtClean="0"/>
              <a:t>:  An </a:t>
            </a:r>
            <a:r>
              <a:rPr lang="en-US" sz="2400" dirty="0"/>
              <a:t>efficient Gradient Boosting Decision</a:t>
            </a:r>
            <a:r>
              <a:rPr lang="en-US" sz="2400" dirty="0" smtClean="0"/>
              <a:t> </a:t>
            </a:r>
          </a:p>
          <a:p>
            <a:pPr marL="457200" indent="-457200">
              <a:spcAft>
                <a:spcPts val="1200"/>
              </a:spcAft>
              <a:buFont typeface="Arial" charset="0"/>
              <a:buChar char="•"/>
            </a:pPr>
            <a:r>
              <a:rPr lang="en-US" sz="2400" dirty="0" smtClean="0"/>
              <a:t>LGBM: </a:t>
            </a:r>
            <a:r>
              <a:rPr lang="en-US" sz="2400" dirty="0"/>
              <a:t>Light Gradient Boosted Machines. It is a library for training GBMs developed by Microsoft, and it competes with </a:t>
            </a:r>
            <a:r>
              <a:rPr lang="en-US" sz="2400" dirty="0" err="1" smtClean="0"/>
              <a:t>XGBoost</a:t>
            </a:r>
            <a:endParaRPr lang="en-US" sz="2400" dirty="0" smtClean="0"/>
          </a:p>
          <a:p>
            <a:pPr marL="457200" indent="-457200">
              <a:spcAft>
                <a:spcPts val="1200"/>
              </a:spcAft>
              <a:buFont typeface="Arial" charset="0"/>
              <a:buChar char="•"/>
            </a:pPr>
            <a:r>
              <a:rPr lang="en-US" sz="2400" dirty="0" err="1" smtClean="0"/>
              <a:t>CatBoost</a:t>
            </a:r>
            <a:r>
              <a:rPr lang="en-US" sz="2400" dirty="0" smtClean="0"/>
              <a:t>: </a:t>
            </a:r>
            <a:r>
              <a:rPr lang="en-US" sz="2400" dirty="0"/>
              <a:t>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smtClean="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Boosting</a:t>
            </a:r>
            <a:endParaRPr lang="en-US" dirty="0"/>
          </a:p>
        </p:txBody>
      </p:sp>
      <p:sp>
        <p:nvSpPr>
          <p:cNvPr id="3" name="Content Placeholder 2"/>
          <p:cNvSpPr>
            <a:spLocks noGrp="1"/>
          </p:cNvSpPr>
          <p:nvPr>
            <p:ph idx="1"/>
          </p:nvPr>
        </p:nvSpPr>
        <p:spPr/>
        <p:txBody>
          <a:bodyPr/>
          <a:lstStyle/>
          <a:p>
            <a:pPr>
              <a:spcAft>
                <a:spcPts val="1200"/>
              </a:spcAft>
            </a:pPr>
            <a:r>
              <a:rPr lang="en-US" sz="2400" dirty="0" smtClean="0"/>
              <a:t>Increasing the number of </a:t>
            </a:r>
            <a:r>
              <a:rPr lang="en-US" sz="2400" b="1" i="1" dirty="0" smtClean="0"/>
              <a:t>trees</a:t>
            </a:r>
            <a:r>
              <a:rPr lang="en-US" sz="2400" dirty="0"/>
              <a:t> </a:t>
            </a:r>
            <a:r>
              <a:rPr lang="en-US" sz="2400" dirty="0" smtClean="0"/>
              <a:t>can lead to overfitting.</a:t>
            </a:r>
          </a:p>
          <a:p>
            <a:pPr>
              <a:spcAft>
                <a:spcPts val="1200"/>
              </a:spcAft>
            </a:pPr>
            <a:endParaRPr lang="en-US" sz="2400" dirty="0"/>
          </a:p>
          <a:p>
            <a:pPr>
              <a:spcAft>
                <a:spcPts val="1200"/>
              </a:spcAft>
            </a:pPr>
            <a:r>
              <a:rPr lang="en-US" sz="2400" b="1" dirty="0" smtClean="0"/>
              <a:t>Question</a:t>
            </a:r>
            <a:r>
              <a:rPr lang="en-US" sz="2400" dirty="0" smtClean="0"/>
              <a:t>: Why?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032344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9</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Lecture4a_Classification_Trees</Template>
  <TotalTime>15316</TotalTime>
  <Words>2296</Words>
  <Application>Microsoft Macintosh PowerPoint</Application>
  <PresentationFormat>Widescreen</PresentationFormat>
  <Paragraphs>329</Paragraphs>
  <Slides>53</Slides>
  <Notes>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Cambria Math</vt:lpstr>
      <vt:lpstr>Courier New</vt:lpstr>
      <vt:lpstr>Karla</vt:lpstr>
      <vt:lpstr>Wingdings</vt:lpstr>
      <vt:lpstr>Arial</vt:lpstr>
      <vt:lpstr>GEC_template</vt:lpstr>
      <vt:lpstr>Lecture 3a: Boosting</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Final thoughts on Boosting</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247</cp:revision>
  <cp:lastPrinted>2019-06-13T06:43:52Z</cp:lastPrinted>
  <dcterms:created xsi:type="dcterms:W3CDTF">2018-07-20T19:26:24Z</dcterms:created>
  <dcterms:modified xsi:type="dcterms:W3CDTF">2019-07-22T00:13:45Z</dcterms:modified>
</cp:coreProperties>
</file>